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71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83" r:id="rId6"/>
    <p:sldId id="284" r:id="rId7"/>
    <p:sldId id="269" r:id="rId8"/>
    <p:sldId id="276" r:id="rId9"/>
    <p:sldId id="278" r:id="rId10"/>
    <p:sldId id="279" r:id="rId11"/>
    <p:sldId id="280" r:id="rId12"/>
    <p:sldId id="281" r:id="rId13"/>
    <p:sldId id="282" r:id="rId14"/>
    <p:sldId id="285" r:id="rId15"/>
    <p:sldId id="270" r:id="rId16"/>
    <p:sldId id="259" r:id="rId17"/>
    <p:sldId id="286" r:id="rId18"/>
    <p:sldId id="287" r:id="rId19"/>
    <p:sldId id="288" r:id="rId20"/>
    <p:sldId id="289" r:id="rId21"/>
    <p:sldId id="290" r:id="rId22"/>
    <p:sldId id="291" r:id="rId23"/>
    <p:sldId id="298" r:id="rId24"/>
    <p:sldId id="292" r:id="rId25"/>
    <p:sldId id="293" r:id="rId26"/>
    <p:sldId id="294" r:id="rId27"/>
    <p:sldId id="302" r:id="rId28"/>
    <p:sldId id="296" r:id="rId29"/>
    <p:sldId id="297" r:id="rId30"/>
    <p:sldId id="300" r:id="rId31"/>
    <p:sldId id="299" r:id="rId32"/>
    <p:sldId id="303" r:id="rId33"/>
    <p:sldId id="301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0ED"/>
    <a:srgbClr val="D73F26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4" autoAdjust="0"/>
    <p:restoredTop sz="94660"/>
  </p:normalViewPr>
  <p:slideViewPr>
    <p:cSldViewPr>
      <p:cViewPr varScale="1">
        <p:scale>
          <a:sx n="111" d="100"/>
          <a:sy n="111" d="100"/>
        </p:scale>
        <p:origin x="200" y="8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5506ACD0-ACB0-4E21-AB10-C2714CF6339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59C7547A-F6AF-4F64-83C3-881D08D1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8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7924844A-96C4-4AB9-ADC7-9E6C673879E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C5C5572D-E82D-4C12-8646-182534B34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7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125" y="1600210"/>
            <a:ext cx="5852796" cy="1779684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365124" y="352044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3703319"/>
            <a:ext cx="4023996" cy="59435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457200"/>
            <a:ext cx="914400" cy="914400"/>
          </a:xfrm>
          <a:prstGeom prst="rect">
            <a:avLst/>
          </a:prstGeom>
        </p:spPr>
      </p:pic>
      <p:pic>
        <p:nvPicPr>
          <p:cNvPr id="11" name="Stagecoach">
            <a:extLst>
              <a:ext uri="{FF2B5EF4-FFF2-40B4-BE49-F238E27FC236}">
                <a16:creationId xmlns:a16="http://schemas.microsoft.com/office/drawing/2014/main" id="{A26612B5-24FF-6E41-901D-FB3602B3B6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02"/>
          <a:stretch/>
        </p:blipFill>
        <p:spPr bwMode="auto">
          <a:xfrm>
            <a:off x="2404872" y="4608577"/>
            <a:ext cx="6739128" cy="18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54864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600200"/>
            <a:ext cx="256031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6576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29184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1792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6576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29184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21792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4" y="457201"/>
            <a:ext cx="5487035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0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5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1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457200"/>
            <a:ext cx="5487035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1600200"/>
            <a:ext cx="5487035" cy="4572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292608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1600200"/>
            <a:ext cx="841248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9144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" y="1600200"/>
            <a:ext cx="54864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621792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1" y="1600200"/>
            <a:ext cx="256032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7920" y="2103120"/>
            <a:ext cx="292608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5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14C43-A185-4BBB-B1AA-CF3649A8C5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59" y="4114800"/>
            <a:ext cx="8413115" cy="1143000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539496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9" y="5577840"/>
            <a:ext cx="4023361" cy="594357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sp>
        <p:nvSpPr>
          <p:cNvPr id="4" name="Background">
            <a:extLst>
              <a:ext uri="{FF2B5EF4-FFF2-40B4-BE49-F238E27FC236}">
                <a16:creationId xmlns:a16="http://schemas.microsoft.com/office/drawing/2014/main" id="{31D0059C-D109-154B-9A0F-5AADEDCA264F}"/>
              </a:ext>
            </a:extLst>
          </p:cNvPr>
          <p:cNvSpPr/>
          <p:nvPr/>
        </p:nvSpPr>
        <p:spPr bwMode="hidden">
          <a:xfrm>
            <a:off x="0" y="0"/>
            <a:ext cx="9144000" cy="3977639"/>
          </a:xfrm>
          <a:prstGeom prst="rect">
            <a:avLst/>
          </a:prstGeom>
          <a:solidFill>
            <a:srgbClr val="FFF7E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350"/>
          </a:p>
        </p:txBody>
      </p:sp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" y="457200"/>
            <a:ext cx="914400" cy="914400"/>
          </a:xfrm>
          <a:prstGeom prst="rect">
            <a:avLst/>
          </a:prstGeom>
        </p:spPr>
      </p:pic>
      <p:pic>
        <p:nvPicPr>
          <p:cNvPr id="5" name="Stagecoach">
            <a:extLst>
              <a:ext uri="{FF2B5EF4-FFF2-40B4-BE49-F238E27FC236}">
                <a16:creationId xmlns:a16="http://schemas.microsoft.com/office/drawing/2014/main" id="{2B4A41CF-69FE-814B-B7AA-8E3333F986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"/>
          <a:stretch/>
        </p:blipFill>
        <p:spPr bwMode="auto">
          <a:xfrm>
            <a:off x="0" y="1754506"/>
            <a:ext cx="886968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4591C-EA22-4FCD-8344-4FA4BBB0B2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lls Fargo" descr="Wells Fargo">
            <a:extLst>
              <a:ext uri="{FF2B5EF4-FFF2-40B4-BE49-F238E27FC236}">
                <a16:creationId xmlns:a16="http://schemas.microsoft.com/office/drawing/2014/main" id="{0DE7FB8E-1AD3-5B42-BE1D-61941DA7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457200"/>
            <a:ext cx="914400" cy="914400"/>
          </a:xfrm>
          <a:prstGeom prst="rect">
            <a:avLst/>
          </a:prstGeom>
        </p:spPr>
      </p:pic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365759" y="1600201"/>
            <a:ext cx="8413115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341846"/>
            <a:ext cx="256032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16475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28800"/>
            <a:ext cx="402336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475488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828802"/>
            <a:ext cx="8413115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2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600201"/>
            <a:ext cx="8412480" cy="45688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600201"/>
            <a:ext cx="54864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0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488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7921" y="1600200"/>
            <a:ext cx="2560954" cy="4572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54863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8412480" cy="4572000"/>
          </a:xfrm>
          <a:prstGeom prst="rect">
            <a:avLst/>
          </a:prstGeom>
        </p:spPr>
        <p:txBody>
          <a:bodyPr vert="horz" lIns="0" tIns="0" rIns="0" bIns="0" spcCol="36576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6400800"/>
            <a:ext cx="36576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u="none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tq1C8spV_g" TargetMode="External"/><Relationship Id="rId2" Type="http://schemas.openxmlformats.org/officeDocument/2006/relationships/hyperlink" Target="https://www.ted.com/talks/nick_bostrom_what_happens_when_our_computers_get_smarter_than_we_are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3373730" TargetMode="External"/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cid:image004.jpg@01D51621.4E9E32A0" TargetMode="External"/><Relationship Id="rId7" Type="http://schemas.openxmlformats.org/officeDocument/2006/relationships/hyperlink" Target="https://camo.githubusercontent.com/4f65b60f739efd3903413e9de8aea1cf60633dc2/68747470733a2f2f6d656469612e67697068792e636f6d2f6d656469612f336f467a6d684a65646f6b575145476959302f67697068792e676966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cid:image005.png@01D51621.4E9E32A0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67000"/>
            <a:ext cx="5105400" cy="1005840"/>
          </a:xfrm>
        </p:spPr>
        <p:txBody>
          <a:bodyPr/>
          <a:lstStyle/>
          <a:p>
            <a:r>
              <a:rPr lang="en-US" sz="2800" dirty="0" smtClean="0"/>
              <a:t>Generative Adversarial Nets (GAN)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/>
              <a:t>Cycle GAN</a:t>
            </a:r>
            <a:r>
              <a:rPr lang="en-US" sz="1400" dirty="0" smtClean="0"/>
              <a:t>: transform </a:t>
            </a:r>
            <a:r>
              <a:rPr lang="en-US" sz="1400" dirty="0"/>
              <a:t>pictures between zebras and </a:t>
            </a:r>
            <a:r>
              <a:rPr lang="en-US" sz="1400" dirty="0" smtClean="0"/>
              <a:t>horses, and changing of seasons.</a:t>
            </a:r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0" y="1504950"/>
            <a:ext cx="896883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Introduction of </a:t>
            </a:r>
            <a:r>
              <a:rPr lang="en-US" sz="2800" dirty="0" smtClean="0"/>
              <a:t>GAN - Framework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29753"/>
                <a:ext cx="6486378" cy="598064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dirty="0" smtClean="0"/>
                  <a:t>GAN training is a </a:t>
                </a:r>
                <a:r>
                  <a:rPr lang="en-US" dirty="0"/>
                  <a:t>minmax game on a cost function between generator (G) and discriminator (D</a:t>
                </a:r>
                <a:r>
                  <a:rPr lang="en-US" dirty="0" smtClean="0"/>
                  <a:t>), where </a:t>
                </a:r>
                <a:r>
                  <a:rPr lang="en-US" dirty="0"/>
                  <a:t>both G and D are </a:t>
                </a:r>
                <a:r>
                  <a:rPr lang="en-US" dirty="0" smtClean="0"/>
                  <a:t>neutral </a:t>
                </a:r>
                <a:r>
                  <a:rPr lang="en-US" dirty="0"/>
                  <a:t>network models. </a:t>
                </a:r>
                <a:endParaRPr lang="en-US" dirty="0" smtClean="0"/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func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],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en-US" dirty="0" smtClean="0"/>
              </a:p>
              <a:p>
                <a:pPr lvl="2">
                  <a:lnSpc>
                    <a:spcPct val="160000"/>
                  </a:lnSpc>
                </a:pPr>
                <a:r>
                  <a:rPr lang="en-US" dirty="0" smtClean="0"/>
                  <a:t>D outputs the probability that a sample came from the training data rather than G. </a:t>
                </a:r>
              </a:p>
              <a:p>
                <a:pPr marL="342900" lvl="2" indent="0">
                  <a:lnSpc>
                    <a:spcPct val="160000"/>
                  </a:lnSpc>
                  <a:buNone/>
                </a:pPr>
                <a:endParaRPr lang="en-US" dirty="0"/>
              </a:p>
              <a:p>
                <a:pPr lvl="2">
                  <a:lnSpc>
                    <a:spcPct val="160000"/>
                  </a:lnSpc>
                </a:pPr>
                <a:r>
                  <a:rPr lang="en-US" dirty="0" smtClean="0"/>
                  <a:t>D is trained to maximize the probability of assigning the correct label to both training samples and samples from G over all real data instances and all random inputs to G (the meaning of loss function V).</a:t>
                </a:r>
              </a:p>
              <a:p>
                <a:pPr lvl="2">
                  <a:lnSpc>
                    <a:spcPct val="160000"/>
                  </a:lnSpc>
                </a:pPr>
                <a:endParaRPr lang="en-US" dirty="0" smtClean="0"/>
              </a:p>
              <a:p>
                <a:pPr lvl="2">
                  <a:lnSpc>
                    <a:spcPct val="160000"/>
                  </a:lnSpc>
                </a:pPr>
                <a:r>
                  <a:rPr lang="en-US" dirty="0" smtClean="0"/>
                  <a:t>G learns to generate samples that have a low probability of being fake.</a:t>
                </a:r>
              </a:p>
              <a:p>
                <a:pPr lvl="2">
                  <a:lnSpc>
                    <a:spcPct val="160000"/>
                  </a:lnSpc>
                </a:pPr>
                <a:endParaRPr lang="en-US" dirty="0" smtClean="0"/>
              </a:p>
              <a:p>
                <a:pPr lvl="2">
                  <a:lnSpc>
                    <a:spcPct val="160000"/>
                  </a:lnSpc>
                </a:pPr>
                <a:r>
                  <a:rPr lang="en-US" dirty="0" smtClean="0"/>
                  <a:t>Both D and G </a:t>
                </a:r>
                <a:r>
                  <a:rPr lang="en-US" dirty="0"/>
                  <a:t>are trained </a:t>
                </a:r>
                <a:r>
                  <a:rPr lang="en-US" dirty="0" smtClean="0"/>
                  <a:t>simultaneously. The </a:t>
                </a:r>
                <a:r>
                  <a:rPr lang="en-US" dirty="0"/>
                  <a:t>training stops when D and G achieve the Nash equilibrium, where none of them can be further </a:t>
                </a:r>
                <a:r>
                  <a:rPr lang="en-US" dirty="0" smtClean="0"/>
                  <a:t>improved </a:t>
                </a:r>
                <a:r>
                  <a:rPr lang="en-US" dirty="0"/>
                  <a:t>through training. </a:t>
                </a:r>
                <a:r>
                  <a:rPr lang="en-US" dirty="0" smtClean="0"/>
                  <a:t> The Global Optimality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29753"/>
                <a:ext cx="6486378" cy="5980647"/>
              </a:xfrm>
              <a:blipFill>
                <a:blip r:embed="rId2"/>
                <a:stretch>
                  <a:fillRect l="-1410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r="14286"/>
          <a:stretch/>
        </p:blipFill>
        <p:spPr bwMode="auto">
          <a:xfrm>
            <a:off x="6858000" y="624253"/>
            <a:ext cx="2057400" cy="568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GAN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66800"/>
            <a:ext cx="841248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Issues with GAN:</a:t>
            </a:r>
          </a:p>
          <a:p>
            <a:pPr lvl="2"/>
            <a:r>
              <a:rPr lang="en-US" dirty="0"/>
              <a:t>mode collapse issue </a:t>
            </a:r>
            <a:r>
              <a:rPr lang="en-US" dirty="0" smtClean="0"/>
              <a:t>: the generator collapses </a:t>
            </a:r>
            <a:r>
              <a:rPr lang="en-US" dirty="0"/>
              <a:t>to a parameter setting where it always generates a small range of </a:t>
            </a:r>
            <a:r>
              <a:rPr lang="en-US" dirty="0" smtClean="0"/>
              <a:t>outputs</a:t>
            </a:r>
          </a:p>
          <a:p>
            <a:pPr lvl="2"/>
            <a:r>
              <a:rPr lang="en-US" dirty="0" smtClean="0"/>
              <a:t>Diminished gradient issue: </a:t>
            </a:r>
            <a:r>
              <a:rPr lang="en-US" dirty="0"/>
              <a:t>discriminator gets too successful that the generator gradients vanish and the generator learns </a:t>
            </a:r>
            <a:r>
              <a:rPr lang="en-US" dirty="0" smtClean="0"/>
              <a:t>nothing. 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171450" lvl="1">
              <a:spcBef>
                <a:spcPts val="1200"/>
              </a:spcBef>
              <a:buFont typeface="Wells Fargo Sans" panose="020B0503020203020204" pitchFamily="34" charset="0"/>
              <a:buChar char="•"/>
            </a:pPr>
            <a:r>
              <a:rPr lang="en-US" dirty="0" smtClean="0"/>
              <a:t>Solution </a:t>
            </a:r>
          </a:p>
          <a:p>
            <a:pPr lvl="2"/>
            <a:r>
              <a:rPr lang="en-US" dirty="0"/>
              <a:t>WGAN (Wasserstein GAN)--a new cost function using Wasserstein </a:t>
            </a:r>
            <a:r>
              <a:rPr lang="en-US" dirty="0" smtClean="0"/>
              <a:t>distance</a:t>
            </a:r>
            <a:endParaRPr lang="en-US" dirty="0"/>
          </a:p>
          <a:p>
            <a:pPr lvl="2"/>
            <a:r>
              <a:rPr lang="en-US" dirty="0"/>
              <a:t>DRAGAN--a gradient penalty directly to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199"/>
            <a:ext cx="2971800" cy="204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85004"/>
            <a:ext cx="3276600" cy="2202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5814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GAN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1540" y="34734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WGAN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67200" y="3473445"/>
            <a:ext cx="304800" cy="276999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798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Conditional GAN (CGAN)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125" y="990601"/>
                <a:ext cx="8412480" cy="5178426"/>
              </a:xfrm>
            </p:spPr>
            <p:txBody>
              <a:bodyPr/>
              <a:lstStyle/>
              <a:p>
                <a:r>
                  <a:rPr lang="en-US" dirty="0" smtClean="0"/>
                  <a:t>CGAN enables </a:t>
                </a:r>
                <a:r>
                  <a:rPr lang="en-US" dirty="0"/>
                  <a:t>GAN to generate specific samples given the </a:t>
                </a:r>
                <a:r>
                  <a:rPr lang="en-US" dirty="0" smtClean="0"/>
                  <a:t>conditions, where </a:t>
                </a:r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/>
                  <a:t>same auxiliary condition, usually denoted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 </a:t>
                </a:r>
                <a:r>
                  <a:rPr lang="en-US" dirty="0"/>
                  <a:t>are applied to both generator and discriminator as additional input </a:t>
                </a:r>
                <a:r>
                  <a:rPr lang="en-US" dirty="0" smtClean="0"/>
                  <a:t>layers</a:t>
                </a:r>
              </a:p>
              <a:p>
                <a:r>
                  <a:rPr lang="en-US" dirty="0" smtClean="0"/>
                  <a:t>The Cost function of CGAN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func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Condition for CGAN can be categorical or continuous</a:t>
                </a:r>
              </a:p>
              <a:p>
                <a:pPr lvl="1"/>
                <a:r>
                  <a:rPr lang="en-US" dirty="0" smtClean="0"/>
                  <a:t>For image generating, categorical conditions like image categories are common.</a:t>
                </a:r>
              </a:p>
              <a:p>
                <a:pPr lvl="1"/>
                <a:r>
                  <a:rPr lang="en-US" dirty="0" smtClean="0"/>
                  <a:t>For time series generating,  continuous conditions based on the past information are more common for future prediction generation.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125" y="990601"/>
                <a:ext cx="8412480" cy="5178426"/>
              </a:xfrm>
              <a:blipFill>
                <a:blip r:embed="rId2"/>
                <a:stretch>
                  <a:fillRect l="-1594" t="-153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14800"/>
            <a:ext cx="4269177" cy="2130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3883027"/>
            <a:ext cx="57127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200" dirty="0"/>
              <a:t>Generated MNIST digits, each row conditioned on one </a:t>
            </a:r>
            <a:r>
              <a:rPr lang="en-US" sz="1200" dirty="0" smtClean="0"/>
              <a:t>label (0,1,..., 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84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4415497" cy="2667000"/>
          </a:xfrm>
        </p:spPr>
        <p:txBody>
          <a:bodyPr/>
          <a:lstStyle/>
          <a:p>
            <a:r>
              <a:rPr lang="en-US" sz="2800" dirty="0"/>
              <a:t>Insights into GAN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Understand Neural Network Model as a Non-linear Mapping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981200"/>
            <a:ext cx="5915025" cy="3222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28283"/>
            <a:ext cx="3352800" cy="20454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1540365"/>
            <a:ext cx="4419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Linear mapping -&gt; nonlinear mapping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22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Understand Neural Network Model as a Non-linear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143001"/>
            <a:ext cx="8412480" cy="5026026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2000" y="1209108"/>
                <a:ext cx="7833360" cy="1379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Single layer of NN with </a:t>
                </a:r>
                <a:r>
                  <a:rPr lang="en-US" sz="1600" dirty="0" err="1"/>
                  <a:t>Relu</a:t>
                </a:r>
                <a:r>
                  <a:rPr lang="en-US" sz="1600" dirty="0"/>
                  <a:t> activation is “actually” piecewise linear spline.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pt-BR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 smtClean="0"/>
              </a:p>
              <a:p>
                <a:pPr marL="342900" lvl="1" indent="-171450" defTabSz="685800">
                  <a:spcBef>
                    <a:spcPts val="300"/>
                  </a:spcBef>
                  <a:buFont typeface="Wells Fargo Sans" panose="020B0503020203020204" pitchFamily="34" charset="0"/>
                  <a:buChar char="–"/>
                </a:pPr>
                <a:r>
                  <a:rPr lang="en-US" sz="1600" dirty="0" smtClean="0"/>
                  <a:t>Knot </a:t>
                </a:r>
                <a:r>
                  <a:rPr lang="en-US" sz="1600" dirty="0"/>
                  <a:t>locations are optimized </a:t>
                </a:r>
                <a:r>
                  <a:rPr lang="en-US" sz="1600" dirty="0" smtClean="0"/>
                  <a:t>during the NN training</a:t>
                </a:r>
                <a:endParaRPr lang="en-US" sz="1600" dirty="0"/>
              </a:p>
              <a:p>
                <a:pPr marL="342900" lvl="1" indent="-171450" defTabSz="685800">
                  <a:spcBef>
                    <a:spcPts val="300"/>
                  </a:spcBef>
                  <a:buFont typeface="Wells Fargo Sans" panose="020B0503020203020204" pitchFamily="34" charset="0"/>
                  <a:buChar char="–"/>
                </a:pPr>
                <a:r>
                  <a:rPr lang="en-US" sz="1600" dirty="0" smtClean="0"/>
                  <a:t>The number of Knot is the upper bounded by the hidden node number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09108"/>
                <a:ext cx="7833360" cy="1379352"/>
              </a:xfrm>
              <a:prstGeom prst="rect">
                <a:avLst/>
              </a:prstGeom>
              <a:blipFill>
                <a:blip r:embed="rId2"/>
                <a:stretch>
                  <a:fillRect l="-1556" t="-4405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09337"/>
            <a:ext cx="3994785" cy="2207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338030"/>
            <a:ext cx="899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All neural networks </a:t>
            </a:r>
            <a:r>
              <a:rPr lang="en-US" sz="1600" dirty="0"/>
              <a:t>models can be written as a composition of </a:t>
            </a:r>
            <a:r>
              <a:rPr lang="en-US" sz="1600" dirty="0" smtClean="0"/>
              <a:t>spline functions.</a:t>
            </a:r>
          </a:p>
          <a:p>
            <a:r>
              <a:rPr lang="en-US" sz="1600" dirty="0" smtClean="0"/>
              <a:t>(</a:t>
            </a:r>
            <a:r>
              <a:rPr lang="en-US" sz="1400" i="1" dirty="0"/>
              <a:t>Randall </a:t>
            </a:r>
            <a:r>
              <a:rPr lang="en-US" sz="1400" i="1" dirty="0" err="1"/>
              <a:t>Balestiero</a:t>
            </a:r>
            <a:r>
              <a:rPr lang="en-US" sz="1400" i="1" dirty="0"/>
              <a:t> and Richard </a:t>
            </a:r>
            <a:r>
              <a:rPr lang="en-US" sz="1400" i="1" dirty="0" err="1"/>
              <a:t>Baraniuk</a:t>
            </a:r>
            <a:r>
              <a:rPr lang="en-US" sz="1400" i="1" dirty="0"/>
              <a:t>. Mad Max: Affine Spline Insights into Deep Learning.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ArXiv:1805.06576v5, </a:t>
            </a:r>
            <a:r>
              <a:rPr lang="en-US" sz="1400" i="1" dirty="0" smtClean="0"/>
              <a:t>2018 </a:t>
            </a:r>
            <a:r>
              <a:rPr lang="en-US" sz="1600" dirty="0"/>
              <a:t>)</a:t>
            </a:r>
          </a:p>
        </p:txBody>
      </p:sp>
      <p:pic>
        <p:nvPicPr>
          <p:cNvPr id="8" name="Picture 7" descr="C:\Users\U416230\Desktop\GAN learning 3 spline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53794"/>
            <a:ext cx="3480237" cy="191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8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Generator as a Non-linear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66800"/>
                <a:ext cx="841248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Let us simulate a N(0,1</a:t>
                </a:r>
                <a:r>
                  <a:rPr lang="en-US" dirty="0"/>
                  <a:t>) distribution from </a:t>
                </a:r>
                <a:r>
                  <a:rPr lang="en-US" dirty="0" smtClean="0"/>
                  <a:t>uniform U(0,1</a:t>
                </a:r>
                <a:r>
                  <a:rPr lang="en-US" dirty="0"/>
                  <a:t>) random noise </a:t>
                </a:r>
                <a:endParaRPr lang="en-US" dirty="0" smtClean="0"/>
              </a:p>
              <a:p>
                <a:r>
                  <a:rPr lang="en-US" dirty="0" smtClean="0"/>
                  <a:t>Parametric Method:  according </a:t>
                </a:r>
                <a:r>
                  <a:rPr lang="en-US" dirty="0"/>
                  <a:t>to Inverse </a:t>
                </a:r>
                <a:r>
                  <a:rPr lang="en-US" dirty="0" smtClean="0"/>
                  <a:t>CDF transforming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smtClean="0"/>
                  <a:t>NN: required samples of (U, X) pairs to train the relationship between U and X with </a:t>
                </a:r>
                <a:r>
                  <a:rPr lang="en-US" dirty="0" err="1" smtClean="0"/>
                  <a:t>mse</a:t>
                </a:r>
                <a:r>
                  <a:rPr lang="en-US" dirty="0" smtClean="0"/>
                  <a:t> loss.</a:t>
                </a:r>
              </a:p>
              <a:p>
                <a:r>
                  <a:rPr lang="en-US" dirty="0" smtClean="0"/>
                  <a:t>GAN: only required X with entropy loss.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66800"/>
                <a:ext cx="8412480" cy="5105400"/>
              </a:xfrm>
              <a:blipFill>
                <a:blip r:embed="rId2"/>
                <a:stretch>
                  <a:fillRect l="-1522" t="-1193" r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U416230\Desktop\GAN learning 3 splin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35357"/>
            <a:ext cx="5562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914400" y="6135757"/>
            <a:ext cx="708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the following plots,  the blue line is inverse CDF from U(0,1) (x-axis) to N(0, 1) (y-axis), and the green line is the spline approximation trained by GAN.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00" y="270675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1-layer with 7 nodes with single dimensional noise</a:t>
            </a:r>
          </a:p>
        </p:txBody>
      </p:sp>
    </p:spTree>
    <p:extLst>
      <p:ext uri="{BB962C8B-B14F-4D97-AF65-F5344CB8AC3E}">
        <p14:creationId xmlns:p14="http://schemas.microsoft.com/office/powerpoint/2010/main" val="24855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Generator as a Non-linear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43000"/>
            <a:ext cx="841248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dirty="0"/>
              <a:t>following plots, </a:t>
            </a:r>
            <a:r>
              <a:rPr lang="en-US" dirty="0" smtClean="0"/>
              <a:t> the blue line is </a:t>
            </a:r>
            <a:r>
              <a:rPr lang="en-US" dirty="0"/>
              <a:t>inverse CDF from U(0,1) (x-axis) to N(0, 1) (y-axis), </a:t>
            </a:r>
            <a:r>
              <a:rPr lang="en-US" dirty="0" smtClean="0"/>
              <a:t>and the green line is the </a:t>
            </a:r>
            <a:r>
              <a:rPr lang="en-US" dirty="0"/>
              <a:t>spline approximation trained by GAN. </a:t>
            </a:r>
            <a:endParaRPr lang="en-US" dirty="0" smtClean="0"/>
          </a:p>
          <a:p>
            <a:pPr lvl="1"/>
            <a:r>
              <a:rPr lang="en-US" dirty="0" smtClean="0"/>
              <a:t>Left :1-layer with 7 nodes with single dimensional noise</a:t>
            </a:r>
          </a:p>
          <a:p>
            <a:pPr lvl="1"/>
            <a:r>
              <a:rPr lang="en-US" dirty="0" smtClean="0"/>
              <a:t>Middle: 1-layer with 100 nodes </a:t>
            </a:r>
            <a:r>
              <a:rPr lang="en-US" dirty="0"/>
              <a:t>with single </a:t>
            </a:r>
            <a:r>
              <a:rPr lang="en-US" dirty="0" smtClean="0"/>
              <a:t>dimensional noise</a:t>
            </a:r>
          </a:p>
          <a:p>
            <a:pPr lvl="1"/>
            <a:r>
              <a:rPr lang="en-US" dirty="0" smtClean="0"/>
              <a:t>Right: 2-layer with 100*100 nodes with </a:t>
            </a:r>
            <a:r>
              <a:rPr lang="en-US" dirty="0"/>
              <a:t>single </a:t>
            </a:r>
            <a:r>
              <a:rPr lang="en-US" dirty="0" smtClean="0"/>
              <a:t>dimensional </a:t>
            </a:r>
            <a:r>
              <a:rPr lang="en-US" dirty="0"/>
              <a:t>noise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Note that: some nodes are collapses together.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U416230\Desktop\GAN learning 3 splin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0" y="2859157"/>
            <a:ext cx="26828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U416230\Desktop\GAN learning 3 splines_ bett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117" y="2895600"/>
            <a:ext cx="2499995" cy="190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95" y="2925417"/>
            <a:ext cx="2534285" cy="19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Generator as a Non-linear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550" y="1143000"/>
                <a:ext cx="8412480" cy="51054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sourced from multiple random </a:t>
                </a:r>
                <a:r>
                  <a:rPr lang="en-US" dirty="0" smtClean="0"/>
                  <a:t>variables:  </a:t>
                </a:r>
                <a:r>
                  <a:rPr lang="en-US" dirty="0"/>
                  <a:t>1-layer with 100 nodes with 3 input </a:t>
                </a:r>
                <a:r>
                  <a:rPr lang="en-US" dirty="0" smtClean="0"/>
                  <a:t>variables.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For multivariate simulation from multi-dimensional random noise, more complicated nonlinear mapping is established by GAN.</a:t>
                </a:r>
              </a:p>
              <a:p>
                <a:r>
                  <a:rPr lang="en-US" dirty="0" smtClean="0"/>
                  <a:t>How about CGAN?  The low-dim non-mapping for each </a:t>
                </a:r>
                <a:r>
                  <a:rPr lang="en-US" dirty="0" err="1" smtClean="0"/>
                  <a:t>conditoni</a:t>
                </a:r>
                <a:r>
                  <a:rPr lang="en-US" dirty="0" smtClean="0"/>
                  <a:t> is a projection of the high-dim spline to a low-dim space.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550" y="1143000"/>
                <a:ext cx="8412480" cy="5105400"/>
              </a:xfrm>
              <a:blipFill>
                <a:blip r:embed="rId2"/>
                <a:stretch>
                  <a:fillRect l="-1522" r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2965450" cy="20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 of GAN </a:t>
            </a:r>
            <a:endParaRPr lang="en-US" sz="1800" dirty="0"/>
          </a:p>
          <a:p>
            <a:r>
              <a:rPr lang="en-US" sz="1800" dirty="0" smtClean="0"/>
              <a:t>Introduction of CGAN</a:t>
            </a:r>
          </a:p>
          <a:p>
            <a:r>
              <a:rPr lang="en-US" sz="1800" dirty="0" smtClean="0"/>
              <a:t>Rationale of how GAN works</a:t>
            </a:r>
          </a:p>
          <a:p>
            <a:r>
              <a:rPr lang="en-US" sz="1800" dirty="0" smtClean="0"/>
              <a:t>Simulation results </a:t>
            </a:r>
          </a:p>
          <a:p>
            <a:r>
              <a:rPr lang="en-US" sz="1800" dirty="0" err="1" smtClean="0"/>
              <a:t>VaR</a:t>
            </a:r>
            <a:r>
              <a:rPr lang="en-US" sz="1800" dirty="0" smtClean="0"/>
              <a:t> and ES application for market risk</a:t>
            </a:r>
          </a:p>
          <a:p>
            <a:r>
              <a:rPr lang="en-US" sz="1800" dirty="0" smtClean="0"/>
              <a:t>Macroeconomic time series simulation application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 smtClean="0"/>
              <a:t>Travel in dimensions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2965450" cy="204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6000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</a:t>
            </a:r>
            <a:r>
              <a:rPr lang="en-US" sz="2800" dirty="0" smtClean="0"/>
              <a:t>Discriminator as </a:t>
            </a:r>
            <a:r>
              <a:rPr lang="en-US" sz="2800" dirty="0"/>
              <a:t>a Non-linear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56" y="2590800"/>
            <a:ext cx="4234668" cy="298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1544360"/>
            <a:ext cx="5820632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 smtClean="0"/>
              <a:t>Discriminator can be considered as a special logistic regression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 smtClean="0"/>
              <a:t>Sigmoid activation function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 smtClean="0"/>
              <a:t>Logit(B*X) -&gt; Logit (Spline(X))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43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514600"/>
            <a:ext cx="4415497" cy="2667000"/>
          </a:xfrm>
        </p:spPr>
        <p:txBody>
          <a:bodyPr/>
          <a:lstStyle/>
          <a:p>
            <a:r>
              <a:rPr lang="en-US" sz="2800" dirty="0" smtClean="0"/>
              <a:t>Computation for GAN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09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27" y="1752600"/>
            <a:ext cx="70580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563" y="838200"/>
            <a:ext cx="7848600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AutoNum type="arabicParenBoth"/>
            </a:pPr>
            <a:r>
              <a:rPr lang="en-US" sz="1400" dirty="0" err="1" smtClean="0"/>
              <a:t>Keras</a:t>
            </a:r>
            <a:r>
              <a:rPr lang="en-US" sz="1400" dirty="0" smtClean="0"/>
              <a:t> </a:t>
            </a:r>
            <a:r>
              <a:rPr lang="en-US" sz="1400" dirty="0" err="1" smtClean="0"/>
              <a:t>backended</a:t>
            </a:r>
            <a:r>
              <a:rPr lang="en-US" sz="1400" dirty="0" smtClean="0"/>
              <a:t> by </a:t>
            </a:r>
            <a:r>
              <a:rPr lang="en-US" sz="1400" dirty="0" err="1" smtClean="0"/>
              <a:t>tensorflow</a:t>
            </a:r>
            <a:r>
              <a:rPr lang="en-US" sz="1400" dirty="0" smtClean="0"/>
              <a:t> 1</a:t>
            </a:r>
          </a:p>
          <a:p>
            <a:pPr marL="0" lvl="1" indent="0">
              <a:spcBef>
                <a:spcPts val="1200"/>
              </a:spcBef>
              <a:buSzPct val="100000"/>
              <a:buNone/>
            </a:pPr>
            <a:r>
              <a:rPr lang="en-US" sz="1200" i="1" dirty="0"/>
              <a:t>model = Sequential()</a:t>
            </a:r>
          </a:p>
          <a:p>
            <a:pPr marL="0" lvl="1" indent="0">
              <a:spcBef>
                <a:spcPts val="1200"/>
              </a:spcBef>
              <a:buSzPct val="100000"/>
              <a:buNone/>
            </a:pPr>
            <a:r>
              <a:rPr lang="en-US" sz="1200" i="1" dirty="0"/>
              <a:t> </a:t>
            </a:r>
            <a:r>
              <a:rPr lang="en-US" sz="1200" i="1" dirty="0" err="1" smtClean="0"/>
              <a:t>model.add</a:t>
            </a:r>
            <a:r>
              <a:rPr lang="en-US" sz="1200" i="1" dirty="0" smtClean="0"/>
              <a:t>(Dense(256</a:t>
            </a:r>
            <a:r>
              <a:rPr lang="en-US" sz="1200" i="1" dirty="0"/>
              <a:t>, </a:t>
            </a:r>
            <a:r>
              <a:rPr lang="en-US" sz="1200" i="1" dirty="0" err="1"/>
              <a:t>input_shape</a:t>
            </a:r>
            <a:r>
              <a:rPr lang="en-US" sz="1200" i="1" dirty="0"/>
              <a:t>=</a:t>
            </a:r>
            <a:r>
              <a:rPr lang="en-US" sz="1200" i="1" dirty="0" err="1"/>
              <a:t>noise_shape</a:t>
            </a:r>
            <a:r>
              <a:rPr lang="en-US" sz="1200" i="1" dirty="0"/>
              <a:t>))</a:t>
            </a:r>
          </a:p>
          <a:p>
            <a:pPr marL="0" lvl="1" indent="0">
              <a:spcBef>
                <a:spcPts val="1200"/>
              </a:spcBef>
              <a:buSzPct val="100000"/>
              <a:buNone/>
            </a:pPr>
            <a:r>
              <a:rPr lang="en-US" sz="1200" i="1" dirty="0" err="1" smtClean="0"/>
              <a:t>model.add</a:t>
            </a:r>
            <a:r>
              <a:rPr lang="en-US" sz="1200" i="1" dirty="0" smtClean="0"/>
              <a:t>(</a:t>
            </a:r>
            <a:r>
              <a:rPr lang="en-US" sz="1200" i="1" dirty="0" err="1" smtClean="0"/>
              <a:t>LeakyReLU</a:t>
            </a:r>
            <a:r>
              <a:rPr lang="en-US" sz="1200" i="1" dirty="0" smtClean="0"/>
              <a:t>(alpha=0.2</a:t>
            </a:r>
            <a:r>
              <a:rPr lang="en-US" sz="1200" i="1" dirty="0"/>
              <a:t>))</a:t>
            </a:r>
          </a:p>
          <a:p>
            <a:pPr marL="342900" indent="-342900">
              <a:spcBef>
                <a:spcPts val="1200"/>
              </a:spcBef>
              <a:buSzPct val="100000"/>
              <a:buAutoNum type="arabicParenBoth"/>
            </a:pPr>
            <a:endParaRPr lang="en-US" sz="1400" dirty="0" smtClean="0"/>
          </a:p>
          <a:p>
            <a:pPr marL="342900" indent="-342900">
              <a:spcBef>
                <a:spcPts val="1200"/>
              </a:spcBef>
              <a:buSzPct val="100000"/>
              <a:buAutoNum type="arabicParenBoth"/>
            </a:pPr>
            <a:r>
              <a:rPr lang="en-US" sz="1400" dirty="0" err="1" smtClean="0"/>
              <a:t>Tensorflow</a:t>
            </a:r>
            <a:r>
              <a:rPr lang="en-US" sz="1400" dirty="0" smtClean="0"/>
              <a:t> 2, </a:t>
            </a:r>
            <a:r>
              <a:rPr lang="en-US" sz="1400" dirty="0" err="1" smtClean="0"/>
              <a:t>Keras</a:t>
            </a:r>
            <a:r>
              <a:rPr lang="en-US" sz="1400" dirty="0" smtClean="0"/>
              <a:t> API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200" i="1" dirty="0" smtClean="0"/>
              <a:t>model </a:t>
            </a:r>
            <a:r>
              <a:rPr lang="en-US" sz="1200" i="1" dirty="0"/>
              <a:t>= </a:t>
            </a:r>
            <a:r>
              <a:rPr lang="en-US" sz="1200" i="1" dirty="0" err="1"/>
              <a:t>tf.keras.models.Sequential</a:t>
            </a:r>
            <a:r>
              <a:rPr lang="en-US" sz="1200" i="1" dirty="0"/>
              <a:t>() 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200" i="1" dirty="0" err="1" smtClean="0"/>
              <a:t>model.add</a:t>
            </a:r>
            <a:r>
              <a:rPr lang="en-US" sz="1200" i="1" dirty="0" smtClean="0"/>
              <a:t>(</a:t>
            </a:r>
            <a:r>
              <a:rPr lang="en-US" sz="1200" i="1" dirty="0" err="1" smtClean="0"/>
              <a:t>tf.keras.Input</a:t>
            </a:r>
            <a:r>
              <a:rPr lang="en-US" sz="1200" i="1" dirty="0" smtClean="0"/>
              <a:t>(shape</a:t>
            </a:r>
            <a:r>
              <a:rPr lang="en-US" sz="1200" i="1" dirty="0"/>
              <a:t>=(16,))) </a:t>
            </a:r>
            <a:r>
              <a:rPr lang="en-US" sz="1200" i="1" dirty="0" smtClean="0"/>
              <a:t> 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200" i="1" dirty="0" err="1" smtClean="0"/>
              <a:t>model.add</a:t>
            </a:r>
            <a:r>
              <a:rPr lang="en-US" sz="1200" i="1" dirty="0" smtClean="0"/>
              <a:t>(</a:t>
            </a:r>
            <a:r>
              <a:rPr lang="en-US" sz="1200" i="1" dirty="0" err="1" smtClean="0"/>
              <a:t>tf.keras.layers.Dense</a:t>
            </a:r>
            <a:r>
              <a:rPr lang="en-US" sz="1200" i="1" dirty="0" smtClean="0"/>
              <a:t>(32</a:t>
            </a:r>
            <a:r>
              <a:rPr lang="en-US" sz="1200" i="1" dirty="0"/>
              <a:t>, activation='</a:t>
            </a:r>
            <a:r>
              <a:rPr lang="en-US" sz="1200" i="1" dirty="0" err="1"/>
              <a:t>relu</a:t>
            </a:r>
            <a:r>
              <a:rPr lang="en-US" sz="1200" i="1" dirty="0"/>
              <a:t>'))</a:t>
            </a:r>
            <a:endParaRPr lang="en-US" sz="1100" i="1" dirty="0" smtClean="0"/>
          </a:p>
          <a:p>
            <a:pPr>
              <a:spcBef>
                <a:spcPts val="1200"/>
              </a:spcBef>
              <a:buSzPct val="100000"/>
            </a:pPr>
            <a:endParaRPr lang="en-US" sz="1400" dirty="0" smtClean="0"/>
          </a:p>
          <a:p>
            <a:pPr>
              <a:spcBef>
                <a:spcPts val="1200"/>
              </a:spcBef>
              <a:buSzPct val="100000"/>
            </a:pPr>
            <a:r>
              <a:rPr lang="en-US" sz="1400" dirty="0" smtClean="0"/>
              <a:t>(3) </a:t>
            </a:r>
            <a:r>
              <a:rPr lang="en-US" sz="1400" dirty="0" err="1" smtClean="0"/>
              <a:t>PyTorch</a:t>
            </a:r>
            <a:endParaRPr lang="en-US" sz="1400" dirty="0"/>
          </a:p>
          <a:p>
            <a:pPr marL="0" lvl="2">
              <a:spcBef>
                <a:spcPts val="1200"/>
              </a:spcBef>
              <a:buSzPct val="100000"/>
            </a:pPr>
            <a:r>
              <a:rPr lang="en-US" sz="1200" i="1" dirty="0" err="1"/>
              <a:t>self.dis_net.add_module</a:t>
            </a:r>
            <a:r>
              <a:rPr lang="en-US" sz="1200" i="1" dirty="0"/>
              <a:t>('dis-linear-{}'.format(i+1), </a:t>
            </a:r>
            <a:r>
              <a:rPr lang="en-US" sz="1200" i="1" dirty="0" err="1"/>
              <a:t>nn.Linear</a:t>
            </a:r>
            <a:r>
              <a:rPr lang="en-US" sz="1200" i="1" dirty="0"/>
              <a:t>(</a:t>
            </a:r>
            <a:r>
              <a:rPr lang="en-US" sz="1200" i="1" dirty="0" err="1"/>
              <a:t>input_dim</a:t>
            </a:r>
            <a:r>
              <a:rPr lang="en-US" sz="1200" i="1" dirty="0"/>
              <a:t>, </a:t>
            </a:r>
            <a:r>
              <a:rPr lang="en-US" sz="1200" i="1" dirty="0" err="1"/>
              <a:t>hidden_dim</a:t>
            </a:r>
            <a:r>
              <a:rPr lang="en-US" sz="1200" i="1" dirty="0"/>
              <a:t>))</a:t>
            </a:r>
          </a:p>
          <a:p>
            <a:pPr marL="0" lvl="2">
              <a:spcBef>
                <a:spcPts val="1200"/>
              </a:spcBef>
              <a:buSzPct val="100000"/>
            </a:pPr>
            <a:r>
              <a:rPr lang="en-US" sz="1200" i="1" dirty="0" err="1" smtClean="0"/>
              <a:t>self.dis_net.add_module</a:t>
            </a:r>
            <a:r>
              <a:rPr lang="en-US" sz="1200" i="1" dirty="0"/>
              <a:t>('dis-dropout-{}'.format(i+1), </a:t>
            </a:r>
            <a:r>
              <a:rPr lang="en-US" sz="1200" i="1" dirty="0" err="1"/>
              <a:t>nn.Dropout</a:t>
            </a:r>
            <a:r>
              <a:rPr lang="en-US" sz="1200" i="1" dirty="0"/>
              <a:t>(p=</a:t>
            </a:r>
            <a:r>
              <a:rPr lang="en-US" sz="1200" i="1" dirty="0" err="1"/>
              <a:t>self.dropout</a:t>
            </a:r>
            <a:r>
              <a:rPr lang="en-US" sz="1200" i="1" dirty="0" smtClean="0"/>
              <a:t>))               </a:t>
            </a:r>
            <a:endParaRPr lang="en-US" sz="1200" i="1" dirty="0"/>
          </a:p>
          <a:p>
            <a:pPr marL="0" lvl="2">
              <a:spcBef>
                <a:spcPts val="1200"/>
              </a:spcBef>
              <a:buSzPct val="100000"/>
            </a:pPr>
            <a:r>
              <a:rPr lang="en-US" sz="1200" i="1" dirty="0" err="1" smtClean="0"/>
              <a:t>self.dis_net.add_module</a:t>
            </a:r>
            <a:r>
              <a:rPr lang="en-US" sz="1200" i="1" dirty="0"/>
              <a:t>('dis-</a:t>
            </a:r>
            <a:r>
              <a:rPr lang="en-US" sz="1200" i="1" dirty="0" err="1"/>
              <a:t>LeakyRelu</a:t>
            </a:r>
            <a:r>
              <a:rPr lang="en-US" sz="1200" i="1" dirty="0"/>
              <a:t>-{}'.format(i+1), </a:t>
            </a:r>
            <a:r>
              <a:rPr lang="en-US" sz="1200" i="1" dirty="0" err="1"/>
              <a:t>nn.LeakyReLU</a:t>
            </a:r>
            <a:r>
              <a:rPr lang="en-US" sz="1200" i="1" dirty="0"/>
              <a:t>(0.1))</a:t>
            </a:r>
          </a:p>
          <a:p>
            <a:pPr lvl="2">
              <a:spcBef>
                <a:spcPts val="1200"/>
              </a:spcBef>
              <a:buSzPct val="100000"/>
            </a:pPr>
            <a:endParaRPr lang="en-US" sz="1600" i="1" dirty="0" smtClean="0"/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94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82701"/>
            <a:ext cx="8255000" cy="1378857"/>
          </a:xfrm>
        </p:spPr>
        <p:txBody>
          <a:bodyPr>
            <a:noAutofit/>
          </a:bodyPr>
          <a:lstStyle/>
          <a:p>
            <a:pPr marL="272148" lvl="1" indent="-272148" algn="just"/>
            <a:r>
              <a:rPr lang="en-US" sz="1400" dirty="0" smtClean="0"/>
              <a:t>TF1.0 </a:t>
            </a:r>
            <a:r>
              <a:rPr lang="en-US" sz="1400" dirty="0" err="1" smtClean="0"/>
              <a:t>Keras</a:t>
            </a:r>
            <a:r>
              <a:rPr lang="en-US" sz="1400" dirty="0" smtClean="0"/>
              <a:t> with linear layers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	</a:t>
            </a:r>
          </a:p>
          <a:p>
            <a:pPr marL="0" lvl="1" indent="0" algn="just">
              <a:buNone/>
            </a:pPr>
            <a:r>
              <a:rPr lang="en-US" sz="1200" dirty="0"/>
              <a:t>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build_generator</a:t>
            </a:r>
            <a:r>
              <a:rPr lang="en-US" sz="1400" dirty="0"/>
              <a:t>(self):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noise_shape</a:t>
            </a:r>
            <a:r>
              <a:rPr lang="en-US" sz="1400" dirty="0"/>
              <a:t> = (100,)</a:t>
            </a:r>
          </a:p>
          <a:p>
            <a:pPr marL="0" lvl="1" indent="0" algn="just">
              <a:buNone/>
            </a:pPr>
            <a:r>
              <a:rPr lang="en-US" sz="1400" dirty="0"/>
              <a:t>        model = Sequential()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(Dense(256, </a:t>
            </a:r>
            <a:r>
              <a:rPr lang="en-US" sz="1400" dirty="0" err="1"/>
              <a:t>input_shape</a:t>
            </a:r>
            <a:r>
              <a:rPr lang="en-US" sz="1400" dirty="0"/>
              <a:t>=</a:t>
            </a:r>
            <a:r>
              <a:rPr lang="en-US" sz="1400" dirty="0" err="1"/>
              <a:t>noise_shape</a:t>
            </a:r>
            <a:r>
              <a:rPr lang="en-US" sz="1400" dirty="0"/>
              <a:t>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</a:t>
            </a:r>
            <a:r>
              <a:rPr lang="en-US" sz="1400" dirty="0" smtClean="0"/>
              <a:t>))</a:t>
            </a:r>
          </a:p>
          <a:p>
            <a:pPr marL="0" lvl="1" indent="0" algn="just">
              <a:buNone/>
            </a:pPr>
            <a:r>
              <a:rPr lang="en-US" sz="1400" dirty="0" smtClean="0"/>
              <a:t>       </a:t>
            </a:r>
            <a:r>
              <a:rPr lang="en-US" sz="1400" dirty="0" err="1" smtClean="0"/>
              <a:t>model.add</a:t>
            </a:r>
            <a:r>
              <a:rPr lang="en-US" sz="1400" dirty="0" smtClean="0"/>
              <a:t>(Dense(512</a:t>
            </a:r>
            <a:r>
              <a:rPr lang="en-US" sz="1400" dirty="0"/>
              <a:t>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indent="0" algn="just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</a:t>
            </a:r>
            <a:r>
              <a:rPr lang="en-US" sz="1400" dirty="0" err="1" smtClean="0"/>
              <a:t>model.add</a:t>
            </a:r>
            <a:r>
              <a:rPr lang="en-US" sz="1400" dirty="0" smtClean="0"/>
              <a:t>(Dense(1024</a:t>
            </a:r>
            <a:r>
              <a:rPr lang="en-US" sz="1400" dirty="0"/>
              <a:t>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indent="0" algn="just">
              <a:buNone/>
            </a:pPr>
            <a:r>
              <a:rPr lang="en-US" sz="1400" dirty="0" smtClean="0"/>
              <a:t>        </a:t>
            </a:r>
            <a:r>
              <a:rPr lang="en-US" sz="1400" dirty="0" err="1" smtClean="0"/>
              <a:t>model.add</a:t>
            </a:r>
            <a:r>
              <a:rPr lang="en-US" sz="1400" dirty="0" smtClean="0"/>
              <a:t>(Dense(</a:t>
            </a:r>
            <a:r>
              <a:rPr lang="en-US" sz="1400" dirty="0" err="1" smtClean="0"/>
              <a:t>np.prod</a:t>
            </a:r>
            <a:r>
              <a:rPr lang="en-US" sz="1400" dirty="0" smtClean="0"/>
              <a:t>(</a:t>
            </a:r>
            <a:r>
              <a:rPr lang="en-US" sz="1400" dirty="0" err="1" smtClean="0"/>
              <a:t>self.img_shape</a:t>
            </a:r>
            <a:r>
              <a:rPr lang="en-US" sz="1400" dirty="0"/>
              <a:t>), activation='linear'))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(Reshape(</a:t>
            </a:r>
            <a:r>
              <a:rPr lang="en-US" sz="1400" dirty="0" err="1"/>
              <a:t>self.img_shape</a:t>
            </a:r>
            <a:r>
              <a:rPr lang="en-US" sz="1400" dirty="0"/>
              <a:t>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model.summary</a:t>
            </a:r>
            <a:r>
              <a:rPr lang="en-US" sz="1400" dirty="0"/>
              <a:t>()</a:t>
            </a:r>
          </a:p>
          <a:p>
            <a:pPr marL="0" lvl="1" indent="0" algn="just">
              <a:buNone/>
            </a:pPr>
            <a:r>
              <a:rPr lang="en-US" sz="1400" dirty="0"/>
              <a:t>        noise = Input(shape=</a:t>
            </a:r>
            <a:r>
              <a:rPr lang="en-US" sz="1400" dirty="0" err="1"/>
              <a:t>noise_shape</a:t>
            </a:r>
            <a:r>
              <a:rPr lang="en-US" sz="1400" dirty="0"/>
              <a:t>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img</a:t>
            </a:r>
            <a:r>
              <a:rPr lang="en-US" sz="1400" dirty="0"/>
              <a:t> = model(noise)</a:t>
            </a:r>
          </a:p>
          <a:p>
            <a:pPr marL="0" lvl="1" indent="0" algn="just">
              <a:buNone/>
            </a:pPr>
            <a:r>
              <a:rPr lang="en-US" sz="1400" dirty="0"/>
              <a:t>        return Model(noise, </a:t>
            </a:r>
            <a:r>
              <a:rPr lang="en-US" sz="1400" dirty="0" err="1"/>
              <a:t>img</a:t>
            </a:r>
            <a:r>
              <a:rPr lang="en-US" sz="1400" dirty="0"/>
              <a:t>)</a:t>
            </a:r>
          </a:p>
          <a:p>
            <a:pPr marL="0" lvl="1" indent="0" algn="just">
              <a:buNone/>
            </a:pPr>
            <a:endParaRPr lang="en-US" sz="1000" dirty="0"/>
          </a:p>
          <a:p>
            <a:pPr marL="0" lvl="1" indent="0" algn="just">
              <a:buNone/>
            </a:pPr>
            <a:r>
              <a:rPr lang="en-US" sz="1000" dirty="0"/>
              <a:t>    </a:t>
            </a:r>
            <a:endParaRPr lang="en-US" sz="1100" dirty="0"/>
          </a:p>
          <a:p>
            <a:pPr marL="0" lvl="1" indent="0" algn="just">
              <a:buNone/>
            </a:pPr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5181600" y="2205279"/>
            <a:ext cx="4061048" cy="3156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just"/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build_discriminator</a:t>
            </a:r>
            <a:r>
              <a:rPr lang="en-US" sz="1400" dirty="0"/>
              <a:t>(self):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img_shape</a:t>
            </a:r>
            <a:r>
              <a:rPr lang="en-US" sz="1400" dirty="0"/>
              <a:t> = (</a:t>
            </a:r>
            <a:r>
              <a:rPr lang="en-US" sz="1400" dirty="0" err="1"/>
              <a:t>self.img_rows</a:t>
            </a:r>
            <a:r>
              <a:rPr lang="en-US" sz="1400" dirty="0"/>
              <a:t>, </a:t>
            </a:r>
            <a:r>
              <a:rPr lang="en-US" sz="1400" dirty="0" err="1" smtClean="0"/>
              <a:t>self.img_cols</a:t>
            </a:r>
            <a:r>
              <a:rPr lang="en-US" sz="1400" dirty="0" smtClean="0"/>
              <a:t>)</a:t>
            </a:r>
            <a:endParaRPr lang="en-US" sz="1400" dirty="0"/>
          </a:p>
          <a:p>
            <a:pPr marL="0" lvl="1" algn="just"/>
            <a:r>
              <a:rPr lang="en-US" sz="1400" dirty="0"/>
              <a:t>        model = Sequential()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(Flatten(</a:t>
            </a:r>
            <a:r>
              <a:rPr lang="en-US" sz="1400" dirty="0" err="1"/>
              <a:t>input_shape</a:t>
            </a:r>
            <a:r>
              <a:rPr lang="en-US" sz="1400" dirty="0"/>
              <a:t>=</a:t>
            </a:r>
            <a:r>
              <a:rPr lang="en-US" sz="1400" dirty="0" err="1"/>
              <a:t>img_shape</a:t>
            </a:r>
            <a:r>
              <a:rPr lang="en-US" sz="1400" dirty="0"/>
              <a:t>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(Dense(512))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(Dense(256))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(Dense(1, activation='sigmoid'))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model.summary</a:t>
            </a:r>
            <a:r>
              <a:rPr lang="en-US" sz="1400" dirty="0"/>
              <a:t>()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img</a:t>
            </a:r>
            <a:r>
              <a:rPr lang="en-US" sz="1400" dirty="0"/>
              <a:t> = Input(shape=</a:t>
            </a:r>
            <a:r>
              <a:rPr lang="en-US" sz="1400" dirty="0" err="1"/>
              <a:t>img_shape</a:t>
            </a:r>
            <a:r>
              <a:rPr lang="en-US" sz="1400" dirty="0"/>
              <a:t>)</a:t>
            </a:r>
          </a:p>
          <a:p>
            <a:pPr marL="0" lvl="1" algn="just"/>
            <a:r>
              <a:rPr lang="en-US" sz="1400" dirty="0"/>
              <a:t>        validity = model(</a:t>
            </a:r>
            <a:r>
              <a:rPr lang="en-US" sz="1400" dirty="0" err="1"/>
              <a:t>img</a:t>
            </a:r>
            <a:r>
              <a:rPr lang="en-US" sz="1400" dirty="0"/>
              <a:t>)</a:t>
            </a:r>
          </a:p>
          <a:p>
            <a:pPr marL="0" lvl="1" algn="just"/>
            <a:r>
              <a:rPr lang="en-US" sz="1400" dirty="0"/>
              <a:t>        return Model(</a:t>
            </a:r>
            <a:r>
              <a:rPr lang="en-US" sz="1400" dirty="0" err="1"/>
              <a:t>img</a:t>
            </a:r>
            <a:r>
              <a:rPr lang="en-US" sz="1400" dirty="0"/>
              <a:t>, validity)</a:t>
            </a:r>
            <a:endParaRPr lang="en-US" sz="3200" dirty="0"/>
          </a:p>
          <a:p>
            <a:endParaRPr lang="en-US" sz="1714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 smtClean="0"/>
              <a:t>Computation </a:t>
            </a:r>
            <a:r>
              <a:rPr lang="en-US" sz="2800" dirty="0"/>
              <a:t>for GAN</a:t>
            </a:r>
          </a:p>
        </p:txBody>
      </p:sp>
    </p:spTree>
    <p:extLst>
      <p:ext uri="{BB962C8B-B14F-4D97-AF65-F5344CB8AC3E}">
        <p14:creationId xmlns:p14="http://schemas.microsoft.com/office/powerpoint/2010/main" val="12797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82701"/>
            <a:ext cx="8255000" cy="1378857"/>
          </a:xfrm>
        </p:spPr>
        <p:txBody>
          <a:bodyPr>
            <a:noAutofit/>
          </a:bodyPr>
          <a:lstStyle/>
          <a:p>
            <a:pPr marL="272148" lvl="1" indent="-272148" algn="just"/>
            <a:r>
              <a:rPr lang="en-US" sz="1400" dirty="0" smtClean="0"/>
              <a:t>TF2.0 </a:t>
            </a:r>
            <a:r>
              <a:rPr lang="en-US" sz="1400" dirty="0" err="1" smtClean="0"/>
              <a:t>Keras</a:t>
            </a:r>
            <a:r>
              <a:rPr lang="en-US" sz="1400" dirty="0" smtClean="0"/>
              <a:t> API with complex layers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	</a:t>
            </a:r>
          </a:p>
          <a:p>
            <a:pPr marL="0" lvl="1" indent="0" algn="just">
              <a:buNone/>
            </a:pPr>
            <a:r>
              <a:rPr lang="en-US" sz="1000" dirty="0" smtClean="0"/>
              <a:t>    </a:t>
            </a:r>
            <a:endParaRPr lang="en-US" sz="1100" dirty="0"/>
          </a:p>
          <a:p>
            <a:pPr marL="0" lvl="1" indent="0" algn="just">
              <a:buNone/>
            </a:pPr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050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 smtClean="0"/>
              <a:t>Computation </a:t>
            </a:r>
            <a:r>
              <a:rPr lang="en-US" sz="2800" dirty="0"/>
              <a:t>for 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04" y="1234440"/>
            <a:ext cx="7333796" cy="49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82701"/>
            <a:ext cx="8255000" cy="1378857"/>
          </a:xfrm>
        </p:spPr>
        <p:txBody>
          <a:bodyPr>
            <a:noAutofit/>
          </a:bodyPr>
          <a:lstStyle/>
          <a:p>
            <a:pPr marL="272148" lvl="1" indent="-272148" algn="just"/>
            <a:r>
              <a:rPr lang="en-US" sz="1400" dirty="0" smtClean="0"/>
              <a:t>TF2.0 </a:t>
            </a:r>
            <a:r>
              <a:rPr lang="en-US" sz="1400" dirty="0" err="1" smtClean="0"/>
              <a:t>Keras</a:t>
            </a:r>
            <a:r>
              <a:rPr lang="en-US" sz="1400" dirty="0" smtClean="0"/>
              <a:t> API with complex layers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	</a:t>
            </a:r>
          </a:p>
          <a:p>
            <a:pPr marL="0" lvl="1" indent="0" algn="just">
              <a:buNone/>
            </a:pPr>
            <a:r>
              <a:rPr lang="en-US" sz="1000" dirty="0" smtClean="0"/>
              <a:t>    </a:t>
            </a:r>
            <a:endParaRPr lang="en-US" sz="1100" dirty="0"/>
          </a:p>
          <a:p>
            <a:pPr marL="0" lvl="1" indent="0" algn="just">
              <a:buNone/>
            </a:pPr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050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 smtClean="0"/>
              <a:t>Computation </a:t>
            </a:r>
            <a:r>
              <a:rPr lang="en-US" sz="2800" dirty="0"/>
              <a:t>for GAN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52" y="1639561"/>
            <a:ext cx="85852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0" y="4367630"/>
            <a:ext cx="624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https://www.ted.com/talks/nick_bostrom_what_happens_when_our_computers_get_smarter_than_we_are</a:t>
            </a:r>
            <a:endParaRPr lang="en-US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609600" y="838200"/>
            <a:ext cx="841248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u="none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What happens when our computers get smarter than we are?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1219200" y="2743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https://www.youtube.com/watch?v=8tq1C8spV_g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43642" y="2209979"/>
            <a:ext cx="1219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 err="1" smtClean="0"/>
              <a:t>AlphaGo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43000" y="3962400"/>
            <a:ext cx="6400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 smtClean="0"/>
              <a:t>What happens when our computers get smarter than we are?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518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 smtClean="0"/>
              <a:t>What happens when our computers get smarter than we are?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888873" cy="45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Introduction of </a:t>
            </a:r>
            <a:r>
              <a:rPr lang="en-US" sz="2800" dirty="0"/>
              <a:t>Generative Adversarial Networks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2480" cy="5029200"/>
          </a:xfrm>
        </p:spPr>
        <p:txBody>
          <a:bodyPr>
            <a:normAutofit fontScale="77500" lnSpcReduction="20000"/>
          </a:bodyPr>
          <a:lstStyle/>
          <a:p>
            <a:pPr marL="285750" lvl="1" indent="-285750" algn="just"/>
            <a:r>
              <a:rPr lang="en-US" sz="2000" dirty="0"/>
              <a:t>GAN is a generative model built by neural networks for the generation of realistic samples.</a:t>
            </a:r>
          </a:p>
          <a:p>
            <a:pPr marL="285750" lvl="1" indent="-285750" algn="just"/>
            <a:endParaRPr lang="en-US" sz="2000" dirty="0" smtClean="0"/>
          </a:p>
          <a:p>
            <a:pPr marL="285750" lvl="1" indent="-285750" algn="just"/>
            <a:r>
              <a:rPr lang="en-US" sz="2000" dirty="0" smtClean="0"/>
              <a:t>Discriminative </a:t>
            </a:r>
            <a:r>
              <a:rPr lang="en-US" sz="2000" dirty="0"/>
              <a:t>vs. Generative models</a:t>
            </a:r>
          </a:p>
          <a:p>
            <a:pPr fontAlgn="base"/>
            <a:r>
              <a:rPr lang="en-US" b="1" dirty="0" smtClean="0"/>
              <a:t>Discriminative </a:t>
            </a:r>
            <a:r>
              <a:rPr lang="en-US" b="1" dirty="0"/>
              <a:t>models</a:t>
            </a:r>
            <a:r>
              <a:rPr lang="en-US" dirty="0"/>
              <a:t> learn the (hard or soft) </a:t>
            </a:r>
            <a:r>
              <a:rPr lang="en-US" b="1" dirty="0"/>
              <a:t>boundary</a:t>
            </a:r>
            <a:r>
              <a:rPr lang="en-US" dirty="0"/>
              <a:t> between </a:t>
            </a:r>
            <a:r>
              <a:rPr lang="en-US" dirty="0" smtClean="0"/>
              <a:t>classes: P(Y|X), logistic regression, SVM.</a:t>
            </a:r>
            <a:endParaRPr lang="en-US" dirty="0"/>
          </a:p>
          <a:p>
            <a:pPr fontAlgn="base"/>
            <a:r>
              <a:rPr lang="en-US" b="1" dirty="0"/>
              <a:t>Generative models</a:t>
            </a:r>
            <a:r>
              <a:rPr lang="en-US" dirty="0"/>
              <a:t> model the </a:t>
            </a:r>
            <a:r>
              <a:rPr lang="en-US" b="1" dirty="0"/>
              <a:t>distribution</a:t>
            </a:r>
            <a:r>
              <a:rPr lang="en-US" dirty="0"/>
              <a:t> of individual </a:t>
            </a:r>
            <a:r>
              <a:rPr lang="en-US" dirty="0" smtClean="0"/>
              <a:t>classes: P(X), Copula, AR, GARCH.  </a:t>
            </a:r>
            <a:endParaRPr lang="en-US" dirty="0"/>
          </a:p>
          <a:p>
            <a:pPr marL="0" lvl="1" indent="0" algn="just">
              <a:buNone/>
            </a:pPr>
            <a:endParaRPr lang="en-US" dirty="0"/>
          </a:p>
          <a:p>
            <a:pPr marL="0" lvl="1" indent="0" algn="just">
              <a:buNone/>
            </a:pPr>
            <a:endParaRPr lang="en-US" dirty="0"/>
          </a:p>
          <a:p>
            <a:pPr marL="285750" lvl="1" indent="-285750" algn="just"/>
            <a:r>
              <a:rPr lang="en-US" sz="2000" dirty="0"/>
              <a:t>Literature Review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GAN was first introduced in 2014 by a group of researchers at the University of Montreal lead by Ian </a:t>
            </a:r>
            <a:r>
              <a:rPr lang="en-US" sz="1400" dirty="0" err="1"/>
              <a:t>Goodfellow</a:t>
            </a:r>
            <a:r>
              <a:rPr lang="en-US" sz="1400" dirty="0"/>
              <a:t> (now at </a:t>
            </a:r>
            <a:r>
              <a:rPr lang="en-US" sz="1400" dirty="0" err="1"/>
              <a:t>OpenAI</a:t>
            </a:r>
            <a:r>
              <a:rPr lang="en-US" sz="1400" dirty="0"/>
              <a:t>). 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2019 </a:t>
            </a:r>
            <a:r>
              <a:rPr lang="en-US" dirty="0" smtClean="0"/>
              <a:t>NVIDIA, </a:t>
            </a:r>
            <a:r>
              <a:rPr lang="en-US" sz="1400" dirty="0" smtClean="0"/>
              <a:t>GAN </a:t>
            </a:r>
            <a:r>
              <a:rPr lang="en-US" sz="1400" dirty="0"/>
              <a:t>2.0: </a:t>
            </a:r>
            <a:r>
              <a:rPr lang="en-US" sz="1400" dirty="0">
                <a:hlinkClick r:id="rId2"/>
              </a:rPr>
              <a:t>https://www.thispersondoesnotexist.com/</a:t>
            </a:r>
            <a:r>
              <a:rPr lang="en-US" sz="1400" dirty="0"/>
              <a:t> </a:t>
            </a:r>
            <a:endParaRPr lang="en-US" sz="1400" dirty="0" smtClean="0"/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Wasserstein GAN (WGAN</a:t>
            </a:r>
            <a:r>
              <a:rPr lang="en-US" sz="1400" dirty="0" smtClean="0"/>
              <a:t>): Martin </a:t>
            </a:r>
            <a:r>
              <a:rPr lang="en-US" sz="1400" dirty="0" err="1" smtClean="0"/>
              <a:t>Arjovsky</a:t>
            </a:r>
            <a:r>
              <a:rPr lang="en-US" sz="1400" dirty="0" smtClean="0"/>
              <a:t>, </a:t>
            </a:r>
            <a:r>
              <a:rPr lang="en-US" sz="1400" dirty="0" err="1" smtClean="0"/>
              <a:t>Soumith</a:t>
            </a:r>
            <a:r>
              <a:rPr lang="en-US" sz="1400" dirty="0" smtClean="0"/>
              <a:t> </a:t>
            </a:r>
            <a:r>
              <a:rPr lang="en-US" sz="1400" dirty="0" err="1"/>
              <a:t>Chintala</a:t>
            </a:r>
            <a:r>
              <a:rPr lang="en-US" sz="1400" dirty="0"/>
              <a:t>, and Leon Bottou1,Courant Institute of Mathematical Sciences, Facebook AI Research. 2017.</a:t>
            </a:r>
          </a:p>
          <a:p>
            <a:pPr marL="0" lvl="1" indent="0" algn="just">
              <a:buNone/>
            </a:pPr>
            <a:endParaRPr lang="en-US" sz="1400" dirty="0" smtClean="0"/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A Large-Scale </a:t>
            </a:r>
            <a:r>
              <a:rPr lang="en-US" sz="1400" dirty="0" smtClean="0"/>
              <a:t>Study of GAN and its variants by Google Brain in 2018.</a:t>
            </a:r>
          </a:p>
          <a:p>
            <a:pPr marL="0" lvl="1" indent="0" algn="just">
              <a:buNone/>
            </a:pPr>
            <a:endParaRPr lang="en-US" sz="1400" dirty="0" smtClean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Time Series Simulation by Conditional Generative Adversarial Net by </a:t>
            </a:r>
            <a:r>
              <a:rPr lang="en-US" sz="1400" dirty="0" smtClean="0"/>
              <a:t>R. Fu, J. Chen, S. Zeng, Y. Zhuang and </a:t>
            </a:r>
            <a:r>
              <a:rPr lang="en-US" sz="1400" dirty="0"/>
              <a:t>A. </a:t>
            </a:r>
            <a:r>
              <a:rPr lang="en-US" sz="1400" dirty="0" err="1"/>
              <a:t>Sudjianto</a:t>
            </a:r>
            <a:r>
              <a:rPr lang="en-US" sz="1400" dirty="0"/>
              <a:t> (2019)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papers.ssrn.com/sol3/papers.cfm?abstract_id=3373730</a:t>
            </a:r>
            <a:r>
              <a:rPr lang="en-US" sz="1400" dirty="0" smtClean="0"/>
              <a:t>, 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GAN for Financial Trading Strategies by </a:t>
            </a:r>
            <a:r>
              <a:rPr lang="en-US" sz="1400" dirty="0" err="1" smtClean="0"/>
              <a:t>Koshiyama</a:t>
            </a:r>
            <a:r>
              <a:rPr lang="en-US" sz="1400" dirty="0" smtClean="0"/>
              <a:t> et al. 2019. 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Time-series Generative Adversarial Networks by Yoon et al. 2019.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 smtClean="0"/>
              <a:t>Potential Application?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72" y="990600"/>
            <a:ext cx="7909456" cy="4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r>
              <a:rPr lang="en-US" sz="1400" dirty="0" smtClean="0"/>
              <a:t>Image data format:  </a:t>
            </a:r>
            <a:r>
              <a:rPr lang="en-US" sz="1400" dirty="0" err="1" smtClean="0"/>
              <a:t>Sample_size</a:t>
            </a:r>
            <a:r>
              <a:rPr lang="en-US" sz="1400" dirty="0" smtClean="0"/>
              <a:t>  * </a:t>
            </a:r>
            <a:r>
              <a:rPr lang="en-US" sz="1400" dirty="0" err="1" smtClean="0"/>
              <a:t>img_row</a:t>
            </a:r>
            <a:r>
              <a:rPr lang="en-US" sz="1400" dirty="0" smtClean="0"/>
              <a:t> * </a:t>
            </a:r>
            <a:r>
              <a:rPr lang="en-US" sz="1400" dirty="0" err="1" smtClean="0"/>
              <a:t>img_col</a:t>
            </a:r>
            <a:endParaRPr lang="en-US" sz="1400" dirty="0" smtClean="0"/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400" dirty="0" smtClean="0"/>
              <a:t>Simulated image data: </a:t>
            </a:r>
            <a:r>
              <a:rPr lang="en-US" sz="1400" dirty="0"/>
              <a:t>step 0 to step </a:t>
            </a:r>
            <a:r>
              <a:rPr lang="en-US" sz="1400" dirty="0" smtClean="0"/>
              <a:t>900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078480" cy="1305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 b="7720"/>
          <a:stretch/>
        </p:blipFill>
        <p:spPr>
          <a:xfrm>
            <a:off x="457200" y="2933700"/>
            <a:ext cx="40386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 b="9518"/>
          <a:stretch/>
        </p:blipFill>
        <p:spPr>
          <a:xfrm>
            <a:off x="4725446" y="3009900"/>
            <a:ext cx="4052794" cy="22098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343400" y="3962400"/>
            <a:ext cx="304800" cy="228600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92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12480" cy="5486400"/>
          </a:xfrm>
        </p:spPr>
        <p:txBody>
          <a:bodyPr>
            <a:normAutofit/>
          </a:bodyPr>
          <a:lstStyle/>
          <a:p>
            <a:pPr marL="0" lvl="1" indent="0" algn="just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0" y="13144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 descr="cid:image004.jpg@01D51621.4E9E32A0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7952"/>
            <a:ext cx="18383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50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200400" y="857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3" descr="cid:image005.png@01D51621.4E9E32A0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059473"/>
            <a:ext cx="2857465" cy="19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00400" y="3638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7" descr="image0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94" y="1074127"/>
            <a:ext cx="3009347" cy="197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14400" y="3132205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 smtClean="0"/>
              <a:t>Training data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86125" y="3119363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 smtClean="0"/>
              <a:t>1000 iteration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3107639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 smtClean="0"/>
              <a:t>5000 iteration</a:t>
            </a:r>
            <a:endParaRPr lang="en-US" sz="1400" dirty="0"/>
          </a:p>
        </p:txBody>
      </p:sp>
      <p:pic>
        <p:nvPicPr>
          <p:cNvPr id="1033" name="Picture 9" descr="https://camo.githubusercontent.com/4f65b60f739efd3903413e9de8aea1cf60633dc2/68747470733a2f2f6d656469612e67697068792e636f6d2f6d656469612f336f467a6d684a65646f6b575145476959302f67697068792e676966">
            <a:hlinkClick r:id="rId7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37844"/>
            <a:ext cx="2271395" cy="227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590" y="4590748"/>
            <a:ext cx="3221501" cy="6480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56" y="4201155"/>
            <a:ext cx="2355033" cy="1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0" lvl="1" indent="0" algn="just">
              <a:buNone/>
            </a:pPr>
            <a:r>
              <a:rPr lang="en-US" sz="1400" dirty="0" smtClean="0"/>
              <a:t>GAN 1.0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755"/>
          <a:stretch/>
        </p:blipFill>
        <p:spPr>
          <a:xfrm>
            <a:off x="838200" y="1356946"/>
            <a:ext cx="3733800" cy="2560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16973"/>
            <a:ext cx="2953245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7459"/>
          <a:stretch/>
        </p:blipFill>
        <p:spPr>
          <a:xfrm>
            <a:off x="5442328" y="2200885"/>
            <a:ext cx="3219450" cy="4116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78804" y="859884"/>
            <a:ext cx="3346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 smtClean="0"/>
              <a:t>GAN 2.0:  This </a:t>
            </a:r>
            <a:r>
              <a:rPr lang="en-US" sz="1400" dirty="0"/>
              <a:t>person does not exits by GAN 2.0: https://www.thispersondoesnotexist.com/</a:t>
            </a:r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30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 smtClean="0"/>
              <a:t>Face aging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200" dirty="0" smtClean="0"/>
              <a:t>Image painting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90600"/>
            <a:ext cx="6176301" cy="3236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18" y="4578078"/>
            <a:ext cx="76104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 smtClean="0"/>
              <a:t>Super resolution</a:t>
            </a:r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200" dirty="0" smtClean="0"/>
              <a:t>Pose Guided Person Image Generation</a:t>
            </a:r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049" b="-1"/>
          <a:stretch/>
        </p:blipFill>
        <p:spPr>
          <a:xfrm>
            <a:off x="731520" y="1398493"/>
            <a:ext cx="7115175" cy="2360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" y="4800600"/>
            <a:ext cx="9075083" cy="12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 smtClean="0"/>
              <a:t>Cycle GAN</a:t>
            </a:r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7932"/>
            <a:ext cx="2529649" cy="191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28" y="1279363"/>
            <a:ext cx="4716152" cy="1778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30" y="3170473"/>
            <a:ext cx="4822874" cy="18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 Fargo 2019">
  <a:themeElements>
    <a:clrScheme name="Wells Fargo 2019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EB691E"/>
      </a:accent1>
      <a:accent2>
        <a:srgbClr val="D73F26"/>
      </a:accent2>
      <a:accent3>
        <a:srgbClr val="C83255"/>
      </a:accent3>
      <a:accent4>
        <a:srgbClr val="AA1E87"/>
      </a:accent4>
      <a:accent5>
        <a:srgbClr val="823291"/>
      </a:accent5>
      <a:accent6>
        <a:srgbClr val="5A469B"/>
      </a:accent6>
      <a:hlink>
        <a:srgbClr val="5A469B"/>
      </a:hlink>
      <a:folHlink>
        <a:srgbClr val="5A469B"/>
      </a:folHlink>
    </a:clrScheme>
    <a:fontScheme name="Wells Fargo 2019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19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CD41"/>
    </a:custClr>
    <a:custClr name="WF Yellow Tint 1">
      <a:srgbClr val="FFDC78"/>
    </a:custClr>
    <a:custClr name="WF Yellow Tint 2">
      <a:srgbClr val="FFE6A0"/>
    </a:custClr>
    <a:custClr name="WF Yellow Tint 3">
      <a:srgbClr val="FFF0C8"/>
    </a:custClr>
    <a:custClr name="WF Yellow Tint 4">
      <a:srgbClr val="FFF7E2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1">
      <a:srgbClr val="FFC5A3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1">
      <a:srgbClr val="FFB1A6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1">
      <a:srgbClr val="FFA6BE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1">
      <a:srgbClr val="F2A5DC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1">
      <a:srgbClr val="E5A2F2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1">
      <a:srgbClr val="BFB3F2"/>
    </a:custClr>
  </a:custClrLst>
  <a:extLst>
    <a:ext uri="{05A4C25C-085E-4340-85A3-A5531E510DB2}">
      <thm15:themeFamily xmlns:thm15="http://schemas.microsoft.com/office/thememl/2012/main" name="Presentation4" id="{F5A16A5F-BCCD-492C-ABBC-5CE344749FE3}" vid="{A52EFA2D-49E8-43B1-B40A-1FC7B6B864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A07DD6BCB340489BBE0430C2515B61" ma:contentTypeVersion="0" ma:contentTypeDescription="Create a new document." ma:contentTypeScope="" ma:versionID="409f0765ab0afddaba201ebf45f37c2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97EEC4-A1FC-4CB9-AC8A-DD0389280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B1056F-09D3-4AAC-9B6D-03279D45E68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1A4ABA5-D480-444C-9DD2-A94B7477E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WF 4x3 WFSans Embedded PowerPoint 18Jan2019</Template>
  <TotalTime>0</TotalTime>
  <Words>1528</Words>
  <Application>Microsoft Office PowerPoint</Application>
  <PresentationFormat>On-screen Show (4:3)</PresentationFormat>
  <Paragraphs>362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Wells Fargo Sans</vt:lpstr>
      <vt:lpstr>Wells Fargo Sans Display</vt:lpstr>
      <vt:lpstr>Wells Fargo 2019</vt:lpstr>
      <vt:lpstr>Generative Adversarial Nets (GAN)</vt:lpstr>
      <vt:lpstr>Outline</vt:lpstr>
      <vt:lpstr>Introduction of Generative Adversarial Networks (GAN)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Introduction of GAN - Framework</vt:lpstr>
      <vt:lpstr>GAN</vt:lpstr>
      <vt:lpstr>Conditional GAN (CGAN)</vt:lpstr>
      <vt:lpstr>Insights into GAN</vt:lpstr>
      <vt:lpstr>Understand Neural Network Model as a Non-linear Mapping</vt:lpstr>
      <vt:lpstr>Understand Neural Network Model as a Non-linear Mapping</vt:lpstr>
      <vt:lpstr>Understand Generator as a Non-linear mapping</vt:lpstr>
      <vt:lpstr>Understand Generator as a Non-linear mapping</vt:lpstr>
      <vt:lpstr>Understand Generator as a Non-linear mapping</vt:lpstr>
      <vt:lpstr>Travel in dimensions</vt:lpstr>
      <vt:lpstr>Understand Discriminator as a Non-linear mapping</vt:lpstr>
      <vt:lpstr>Computation for GAN</vt:lpstr>
      <vt:lpstr>Computation for GAN</vt:lpstr>
      <vt:lpstr>Computation for GAN</vt:lpstr>
      <vt:lpstr>Computation for GAN</vt:lpstr>
      <vt:lpstr>Computation for GAN</vt:lpstr>
      <vt:lpstr>Computation for GAN</vt:lpstr>
      <vt:lpstr>PowerPoint Presentation</vt:lpstr>
      <vt:lpstr>What happens when our computers get smarter than we are?</vt:lpstr>
      <vt:lpstr>Potential Application?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CMoR Technical Seminar Series May 2017   Machine Learning: An Overview</dc:title>
  <dc:creator>Nair, Vijayan</dc:creator>
  <cp:lastModifiedBy>Fu, Rao</cp:lastModifiedBy>
  <cp:revision>535</cp:revision>
  <cp:lastPrinted>2018-06-22T15:18:56Z</cp:lastPrinted>
  <dcterms:created xsi:type="dcterms:W3CDTF">2006-08-16T00:00:00Z</dcterms:created>
  <dcterms:modified xsi:type="dcterms:W3CDTF">2020-05-21T15:28:11Z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0x0101001BA07DD6BCB340489BBE0430C2515B61</vt:lpwstr>
  </property>
</Properties>
</file>